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Fira Sans" panose="020B0503050000020004" pitchFamily="34" charset="0"/>
      <p:regular r:id="rId10"/>
    </p:embeddedFont>
    <p:embeddedFont>
      <p:font typeface="Hammersmith One" panose="02010703030501060504" pitchFamily="2" charset="0"/>
      <p:regular r:id="rId11"/>
    </p:embeddedFont>
    <p:embeddedFont>
      <p:font typeface="Open Sans Bold" panose="020B0604020202020204" charset="0"/>
      <p:regular r:id="rId12"/>
    </p:embeddedFont>
    <p:embeddedFont>
      <p:font typeface="Open Sans Bold Italic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49923-5C91-49DB-A104-E1A59A1FF161}" type="datetimeFigureOut">
              <a:rPr lang="fr-FR" smtClean="0"/>
              <a:t>11/06/2025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5BB85-A05D-4483-94D4-9AFDBB6073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1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5BB85-A05D-4483-94D4-9AFDBB60734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38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5BB85-A05D-4483-94D4-9AFDBB60734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16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5BB85-A05D-4483-94D4-9AFDBB60734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9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45540" y="0"/>
            <a:ext cx="8742460" cy="10287000"/>
            <a:chOff x="0" y="0"/>
            <a:chExt cx="116566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1689" r="21689"/>
            <a:stretch>
              <a:fillRect/>
            </a:stretch>
          </p:blipFill>
          <p:spPr>
            <a:xfrm>
              <a:off x="0" y="0"/>
              <a:ext cx="1165661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5400000">
            <a:off x="-5240477" y="4742132"/>
            <a:ext cx="10861953" cy="802736"/>
          </a:xfrm>
          <a:custGeom>
            <a:avLst/>
            <a:gdLst/>
            <a:ahLst/>
            <a:cxnLst/>
            <a:rect l="l" t="t" r="r" b="b"/>
            <a:pathLst>
              <a:path w="10861953" h="802736">
                <a:moveTo>
                  <a:pt x="0" y="0"/>
                </a:moveTo>
                <a:lnTo>
                  <a:pt x="10861954" y="0"/>
                </a:lnTo>
                <a:lnTo>
                  <a:pt x="10861954" y="802736"/>
                </a:lnTo>
                <a:lnTo>
                  <a:pt x="0" y="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86203" y="13188"/>
            <a:ext cx="1659338" cy="1659338"/>
          </a:xfrm>
          <a:custGeom>
            <a:avLst/>
            <a:gdLst/>
            <a:ahLst/>
            <a:cxnLst/>
            <a:rect l="l" t="t" r="r" b="b"/>
            <a:pathLst>
              <a:path w="1659338" h="1659338">
                <a:moveTo>
                  <a:pt x="0" y="0"/>
                </a:moveTo>
                <a:lnTo>
                  <a:pt x="1659337" y="0"/>
                </a:lnTo>
                <a:lnTo>
                  <a:pt x="1659337" y="1659337"/>
                </a:lnTo>
                <a:lnTo>
                  <a:pt x="0" y="1659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722395"/>
            <a:ext cx="1902511" cy="1902511"/>
          </a:xfrm>
          <a:custGeom>
            <a:avLst/>
            <a:gdLst/>
            <a:ahLst/>
            <a:cxnLst/>
            <a:rect l="l" t="t" r="r" b="b"/>
            <a:pathLst>
              <a:path w="1902511" h="1902511">
                <a:moveTo>
                  <a:pt x="0" y="0"/>
                </a:moveTo>
                <a:lnTo>
                  <a:pt x="1902511" y="0"/>
                </a:lnTo>
                <a:lnTo>
                  <a:pt x="1902511" y="1902511"/>
                </a:lnTo>
                <a:lnTo>
                  <a:pt x="0" y="190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7768" y="8261509"/>
            <a:ext cx="11981718" cy="1518942"/>
            <a:chOff x="-41243" y="-237793"/>
            <a:chExt cx="15975624" cy="2025255"/>
          </a:xfrm>
        </p:grpSpPr>
        <p:sp>
          <p:nvSpPr>
            <p:cNvPr id="8" name="Freeform 8"/>
            <p:cNvSpPr/>
            <p:nvPr/>
          </p:nvSpPr>
          <p:spPr>
            <a:xfrm>
              <a:off x="-41243" y="-235574"/>
              <a:ext cx="504964" cy="536832"/>
            </a:xfrm>
            <a:custGeom>
              <a:avLst/>
              <a:gdLst/>
              <a:ahLst/>
              <a:cxnLst/>
              <a:rect l="l" t="t" r="r" b="b"/>
              <a:pathLst>
                <a:path w="504964" h="536832">
                  <a:moveTo>
                    <a:pt x="0" y="0"/>
                  </a:moveTo>
                  <a:lnTo>
                    <a:pt x="504964" y="0"/>
                  </a:lnTo>
                  <a:lnTo>
                    <a:pt x="504964" y="536832"/>
                  </a:lnTo>
                  <a:lnTo>
                    <a:pt x="0" y="536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489" r="-3489"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38944" y="-237793"/>
              <a:ext cx="15395437" cy="20252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000" b="1" i="1" dirty="0" err="1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Réalisé</a:t>
              </a:r>
              <a:r>
                <a:rPr lang="en-US" sz="3000" b="1" i="1" dirty="0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 par : </a:t>
              </a:r>
              <a:r>
                <a:rPr lang="fr-FR" b="1" dirty="0"/>
                <a:t>JIHANE EL AOUNI - AYOUB MRANI ALAOUI - DOUAE CHATER</a:t>
              </a:r>
              <a:endParaRPr lang="fr-FR" dirty="0"/>
            </a:p>
            <a:p>
              <a:r>
                <a:rPr lang="fr-FR" b="1" dirty="0"/>
                <a:t>                                             NAJLAE SEBBAR -ABDELAZIZ MRABET</a:t>
              </a:r>
              <a:endParaRPr lang="fr-FR" dirty="0"/>
            </a:p>
            <a:p>
              <a:r>
                <a:rPr lang="fr-FR" b="1" dirty="0"/>
                <a:t> </a:t>
              </a:r>
              <a:endParaRPr lang="fr-FR" sz="3200" dirty="0"/>
            </a:p>
            <a:p>
              <a:pPr algn="ctr">
                <a:lnSpc>
                  <a:spcPts val="4200"/>
                </a:lnSpc>
              </a:pPr>
              <a:endParaRPr lang="en-US" sz="3000" b="1" i="1" dirty="0">
                <a:solidFill>
                  <a:srgbClr val="003626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831985"/>
              <a:ext cx="504964" cy="536832"/>
            </a:xfrm>
            <a:custGeom>
              <a:avLst/>
              <a:gdLst/>
              <a:ahLst/>
              <a:cxnLst/>
              <a:rect l="l" t="t" r="r" b="b"/>
              <a:pathLst>
                <a:path w="504964" h="536832">
                  <a:moveTo>
                    <a:pt x="0" y="0"/>
                  </a:moveTo>
                  <a:lnTo>
                    <a:pt x="504964" y="0"/>
                  </a:lnTo>
                  <a:lnTo>
                    <a:pt x="504964" y="536832"/>
                  </a:lnTo>
                  <a:lnTo>
                    <a:pt x="0" y="536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489" r="-3489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504964" y="774835"/>
              <a:ext cx="9399102" cy="66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b="1" i="1" dirty="0" err="1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Encadré</a:t>
              </a:r>
              <a:r>
                <a:rPr lang="en-US" sz="3000" b="1" i="1" dirty="0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 par : FARES HAJAR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7289" y="277855"/>
            <a:ext cx="7110871" cy="144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27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Université Abdelmalek Essaadi</a:t>
            </a:r>
          </a:p>
          <a:p>
            <a:pPr algn="ctr">
              <a:lnSpc>
                <a:spcPts val="3854"/>
              </a:lnSpc>
            </a:pPr>
            <a:r>
              <a:rPr lang="en-US" sz="27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Ecole Normale Supérieure </a:t>
            </a:r>
          </a:p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Tétouan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4251013"/>
            <a:ext cx="7923233" cy="2491038"/>
            <a:chOff x="0" y="0"/>
            <a:chExt cx="10564311" cy="33213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10564311" cy="1308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24"/>
                </a:lnSpc>
              </a:pPr>
              <a:r>
                <a:rPr lang="en-US" sz="6172" spc="-123">
                  <a:solidFill>
                    <a:srgbClr val="2772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Invisible &amp; Inviolable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5529" y="1340443"/>
              <a:ext cx="9715236" cy="1517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4"/>
                </a:lnSpc>
              </a:pPr>
              <a:r>
                <a:rPr lang="en-US" sz="3572" spc="-71" dirty="0">
                  <a:solidFill>
                    <a:srgbClr val="003626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Nouvelle </a:t>
              </a:r>
              <a:r>
                <a:rPr lang="en-US" sz="3572" spc="-71" dirty="0" err="1">
                  <a:solidFill>
                    <a:srgbClr val="003626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Approche</a:t>
              </a:r>
              <a:r>
                <a:rPr lang="en-US" sz="3572" spc="-71" dirty="0">
                  <a:solidFill>
                    <a:srgbClr val="003626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 de la </a:t>
              </a:r>
              <a:r>
                <a:rPr lang="en-US" sz="3572" spc="-71" dirty="0" err="1">
                  <a:solidFill>
                    <a:srgbClr val="003626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Sécurité</a:t>
              </a:r>
              <a:r>
                <a:rPr lang="en-US" sz="3572" spc="-71" dirty="0">
                  <a:solidFill>
                    <a:srgbClr val="003626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 Numérique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41351" y="2956686"/>
              <a:ext cx="6503591" cy="36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b="1" i="1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Chiffrez. Cachez. Transmettez en toute sécurité.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523220"/>
          </a:xfrm>
          <a:custGeom>
            <a:avLst/>
            <a:gdLst/>
            <a:ahLst/>
            <a:cxnLst/>
            <a:rect l="l" t="t" r="r" b="b"/>
            <a:pathLst>
              <a:path w="18288000" h="10523220">
                <a:moveTo>
                  <a:pt x="0" y="0"/>
                </a:moveTo>
                <a:lnTo>
                  <a:pt x="18288000" y="0"/>
                </a:lnTo>
                <a:lnTo>
                  <a:pt x="18288000" y="10523220"/>
                </a:lnTo>
                <a:lnTo>
                  <a:pt x="0" y="1052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2579">
            <a:off x="15943976" y="269040"/>
            <a:ext cx="1648177" cy="1519320"/>
          </a:xfrm>
          <a:custGeom>
            <a:avLst/>
            <a:gdLst/>
            <a:ahLst/>
            <a:cxnLst/>
            <a:rect l="l" t="t" r="r" b="b"/>
            <a:pathLst>
              <a:path w="1648177" h="1519320">
                <a:moveTo>
                  <a:pt x="0" y="0"/>
                </a:moveTo>
                <a:lnTo>
                  <a:pt x="1648177" y="0"/>
                </a:lnTo>
                <a:lnTo>
                  <a:pt x="1648177" y="1519320"/>
                </a:lnTo>
                <a:lnTo>
                  <a:pt x="0" y="1519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48078" y="6682155"/>
            <a:ext cx="2191844" cy="2821725"/>
          </a:xfrm>
          <a:custGeom>
            <a:avLst/>
            <a:gdLst/>
            <a:ahLst/>
            <a:cxnLst/>
            <a:rect l="l" t="t" r="r" b="b"/>
            <a:pathLst>
              <a:path w="2191844" h="2821725">
                <a:moveTo>
                  <a:pt x="0" y="0"/>
                </a:moveTo>
                <a:lnTo>
                  <a:pt x="2191844" y="0"/>
                </a:lnTo>
                <a:lnTo>
                  <a:pt x="2191844" y="2821725"/>
                </a:lnTo>
                <a:lnTo>
                  <a:pt x="0" y="2821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215" y="40191"/>
            <a:ext cx="1686927" cy="1686927"/>
          </a:xfrm>
          <a:custGeom>
            <a:avLst/>
            <a:gdLst/>
            <a:ahLst/>
            <a:cxnLst/>
            <a:rect l="l" t="t" r="r" b="b"/>
            <a:pathLst>
              <a:path w="1686927" h="1686927">
                <a:moveTo>
                  <a:pt x="0" y="0"/>
                </a:moveTo>
                <a:lnTo>
                  <a:pt x="1686927" y="0"/>
                </a:lnTo>
                <a:lnTo>
                  <a:pt x="1686927" y="1686927"/>
                </a:lnTo>
                <a:lnTo>
                  <a:pt x="0" y="1686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347" y="-303548"/>
            <a:ext cx="16915306" cy="10287000"/>
          </a:xfrm>
          <a:custGeom>
            <a:avLst/>
            <a:gdLst/>
            <a:ahLst/>
            <a:cxnLst/>
            <a:rect l="l" t="t" r="r" b="b"/>
            <a:pathLst>
              <a:path w="16915306" h="10287000">
                <a:moveTo>
                  <a:pt x="0" y="0"/>
                </a:moveTo>
                <a:lnTo>
                  <a:pt x="16915306" y="0"/>
                </a:lnTo>
                <a:lnTo>
                  <a:pt x="169153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8049" y="8643848"/>
            <a:ext cx="2187208" cy="2679208"/>
          </a:xfrm>
          <a:custGeom>
            <a:avLst/>
            <a:gdLst/>
            <a:ahLst/>
            <a:cxnLst/>
            <a:rect l="l" t="t" r="r" b="b"/>
            <a:pathLst>
              <a:path w="2187208" h="2679208">
                <a:moveTo>
                  <a:pt x="0" y="0"/>
                </a:moveTo>
                <a:lnTo>
                  <a:pt x="2187208" y="0"/>
                </a:lnTo>
                <a:lnTo>
                  <a:pt x="2187208" y="2679208"/>
                </a:lnTo>
                <a:lnTo>
                  <a:pt x="0" y="267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33925" y="185236"/>
            <a:ext cx="12311661" cy="10287000"/>
          </a:xfrm>
          <a:custGeom>
            <a:avLst/>
            <a:gdLst/>
            <a:ahLst/>
            <a:cxnLst/>
            <a:rect l="l" t="t" r="r" b="b"/>
            <a:pathLst>
              <a:path w="12311661" h="10287000">
                <a:moveTo>
                  <a:pt x="0" y="0"/>
                </a:moveTo>
                <a:lnTo>
                  <a:pt x="12311661" y="0"/>
                </a:lnTo>
                <a:lnTo>
                  <a:pt x="12311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19" b="-17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00057" y="185236"/>
            <a:ext cx="1686927" cy="1686927"/>
          </a:xfrm>
          <a:custGeom>
            <a:avLst/>
            <a:gdLst/>
            <a:ahLst/>
            <a:cxnLst/>
            <a:rect l="l" t="t" r="r" b="b"/>
            <a:pathLst>
              <a:path w="1686927" h="1686927">
                <a:moveTo>
                  <a:pt x="0" y="0"/>
                </a:moveTo>
                <a:lnTo>
                  <a:pt x="1686927" y="0"/>
                </a:lnTo>
                <a:lnTo>
                  <a:pt x="1686927" y="1686928"/>
                </a:lnTo>
                <a:lnTo>
                  <a:pt x="0" y="1686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65220" y="-710957"/>
            <a:ext cx="8387840" cy="11708913"/>
          </a:xfrm>
          <a:custGeom>
            <a:avLst/>
            <a:gdLst/>
            <a:ahLst/>
            <a:cxnLst/>
            <a:rect l="l" t="t" r="r" b="b"/>
            <a:pathLst>
              <a:path w="8387840" h="11708913">
                <a:moveTo>
                  <a:pt x="0" y="0"/>
                </a:moveTo>
                <a:lnTo>
                  <a:pt x="8387840" y="0"/>
                </a:lnTo>
                <a:lnTo>
                  <a:pt x="8387840" y="11708914"/>
                </a:lnTo>
                <a:lnTo>
                  <a:pt x="0" y="11708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36548" y="4541541"/>
            <a:ext cx="2703382" cy="1747060"/>
          </a:xfrm>
          <a:custGeom>
            <a:avLst/>
            <a:gdLst/>
            <a:ahLst/>
            <a:cxnLst/>
            <a:rect l="l" t="t" r="r" b="b"/>
            <a:pathLst>
              <a:path w="2703382" h="1747060">
                <a:moveTo>
                  <a:pt x="0" y="0"/>
                </a:moveTo>
                <a:lnTo>
                  <a:pt x="2703382" y="0"/>
                </a:lnTo>
                <a:lnTo>
                  <a:pt x="2703382" y="1747060"/>
                </a:lnTo>
                <a:lnTo>
                  <a:pt x="0" y="1747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1815" y="7966093"/>
            <a:ext cx="1403411" cy="1959077"/>
          </a:xfrm>
          <a:custGeom>
            <a:avLst/>
            <a:gdLst/>
            <a:ahLst/>
            <a:cxnLst/>
            <a:rect l="l" t="t" r="r" b="b"/>
            <a:pathLst>
              <a:path w="1403411" h="1959077">
                <a:moveTo>
                  <a:pt x="0" y="0"/>
                </a:moveTo>
                <a:lnTo>
                  <a:pt x="1403411" y="0"/>
                </a:lnTo>
                <a:lnTo>
                  <a:pt x="1403411" y="1959077"/>
                </a:lnTo>
                <a:lnTo>
                  <a:pt x="0" y="195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02976" y="2483082"/>
            <a:ext cx="12185024" cy="7803918"/>
          </a:xfrm>
          <a:custGeom>
            <a:avLst/>
            <a:gdLst/>
            <a:ahLst/>
            <a:cxnLst/>
            <a:rect l="l" t="t" r="r" b="b"/>
            <a:pathLst>
              <a:path w="12185024" h="7803918">
                <a:moveTo>
                  <a:pt x="0" y="0"/>
                </a:moveTo>
                <a:lnTo>
                  <a:pt x="12185024" y="0"/>
                </a:lnTo>
                <a:lnTo>
                  <a:pt x="12185024" y="7803918"/>
                </a:lnTo>
                <a:lnTo>
                  <a:pt x="0" y="7803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8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0046" y="3085658"/>
            <a:ext cx="6067204" cy="5288567"/>
          </a:xfrm>
          <a:custGeom>
            <a:avLst/>
            <a:gdLst/>
            <a:ahLst/>
            <a:cxnLst/>
            <a:rect l="l" t="t" r="r" b="b"/>
            <a:pathLst>
              <a:path w="6067204" h="5288567">
                <a:moveTo>
                  <a:pt x="0" y="0"/>
                </a:moveTo>
                <a:lnTo>
                  <a:pt x="6067204" y="0"/>
                </a:lnTo>
                <a:lnTo>
                  <a:pt x="6067204" y="5288566"/>
                </a:lnTo>
                <a:lnTo>
                  <a:pt x="0" y="528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1006" y="6764314"/>
            <a:ext cx="3883342" cy="4114800"/>
          </a:xfrm>
          <a:custGeom>
            <a:avLst/>
            <a:gdLst/>
            <a:ahLst/>
            <a:cxnLst/>
            <a:rect l="l" t="t" r="r" b="b"/>
            <a:pathLst>
              <a:path w="3883342" h="4114800">
                <a:moveTo>
                  <a:pt x="0" y="0"/>
                </a:moveTo>
                <a:lnTo>
                  <a:pt x="3883342" y="0"/>
                </a:lnTo>
                <a:lnTo>
                  <a:pt x="38833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6874" y="487339"/>
            <a:ext cx="14905507" cy="17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7353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🔐 Cacher la visibilité des données dans 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7353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des images de l'évident à l'indétectable.</a:t>
            </a:r>
          </a:p>
        </p:txBody>
      </p:sp>
      <p:sp>
        <p:nvSpPr>
          <p:cNvPr id="6" name="Freeform 6"/>
          <p:cNvSpPr/>
          <p:nvPr/>
        </p:nvSpPr>
        <p:spPr>
          <a:xfrm>
            <a:off x="16415836" y="185236"/>
            <a:ext cx="1686927" cy="1686927"/>
          </a:xfrm>
          <a:custGeom>
            <a:avLst/>
            <a:gdLst/>
            <a:ahLst/>
            <a:cxnLst/>
            <a:rect l="l" t="t" r="r" b="b"/>
            <a:pathLst>
              <a:path w="1686927" h="1686927">
                <a:moveTo>
                  <a:pt x="0" y="0"/>
                </a:moveTo>
                <a:lnTo>
                  <a:pt x="1686928" y="0"/>
                </a:lnTo>
                <a:lnTo>
                  <a:pt x="1686928" y="1686928"/>
                </a:lnTo>
                <a:lnTo>
                  <a:pt x="0" y="1686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1006" y="1708444"/>
            <a:ext cx="18288000" cy="8212906"/>
          </a:xfrm>
          <a:custGeom>
            <a:avLst/>
            <a:gdLst/>
            <a:ahLst/>
            <a:cxnLst/>
            <a:rect l="l" t="t" r="r" b="b"/>
            <a:pathLst>
              <a:path w="18288000" h="8212906">
                <a:moveTo>
                  <a:pt x="0" y="0"/>
                </a:moveTo>
                <a:lnTo>
                  <a:pt x="18288000" y="0"/>
                </a:lnTo>
                <a:lnTo>
                  <a:pt x="18288000" y="8212906"/>
                </a:lnTo>
                <a:lnTo>
                  <a:pt x="0" y="821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00057" y="185236"/>
            <a:ext cx="1686927" cy="1686927"/>
          </a:xfrm>
          <a:custGeom>
            <a:avLst/>
            <a:gdLst/>
            <a:ahLst/>
            <a:cxnLst/>
            <a:rect l="l" t="t" r="r" b="b"/>
            <a:pathLst>
              <a:path w="1686927" h="1686927">
                <a:moveTo>
                  <a:pt x="0" y="0"/>
                </a:moveTo>
                <a:lnTo>
                  <a:pt x="1686927" y="0"/>
                </a:lnTo>
                <a:lnTo>
                  <a:pt x="1686927" y="1686928"/>
                </a:lnTo>
                <a:lnTo>
                  <a:pt x="0" y="1686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27710" y="6314264"/>
            <a:ext cx="2944694" cy="3607086"/>
          </a:xfrm>
          <a:custGeom>
            <a:avLst/>
            <a:gdLst/>
            <a:ahLst/>
            <a:cxnLst/>
            <a:rect l="l" t="t" r="r" b="b"/>
            <a:pathLst>
              <a:path w="2944694" h="3607086">
                <a:moveTo>
                  <a:pt x="0" y="0"/>
                </a:moveTo>
                <a:lnTo>
                  <a:pt x="2944694" y="0"/>
                </a:lnTo>
                <a:lnTo>
                  <a:pt x="2944694" y="3607086"/>
                </a:lnTo>
                <a:lnTo>
                  <a:pt x="0" y="360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4550" y="536257"/>
            <a:ext cx="14905507" cy="88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7353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🎯 Protection des Données Unifiée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742460" cy="10287000"/>
            <a:chOff x="0" y="0"/>
            <a:chExt cx="116566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388" r="23388"/>
            <a:stretch>
              <a:fillRect/>
            </a:stretch>
          </p:blipFill>
          <p:spPr>
            <a:xfrm>
              <a:off x="0" y="0"/>
              <a:ext cx="1165661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5400000">
            <a:off x="12455655" y="4742132"/>
            <a:ext cx="10861953" cy="802736"/>
          </a:xfrm>
          <a:custGeom>
            <a:avLst/>
            <a:gdLst/>
            <a:ahLst/>
            <a:cxnLst/>
            <a:rect l="l" t="t" r="r" b="b"/>
            <a:pathLst>
              <a:path w="10861953" h="802736">
                <a:moveTo>
                  <a:pt x="0" y="0"/>
                </a:moveTo>
                <a:lnTo>
                  <a:pt x="10861953" y="0"/>
                </a:lnTo>
                <a:lnTo>
                  <a:pt x="10861953" y="802736"/>
                </a:lnTo>
                <a:lnTo>
                  <a:pt x="0" y="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0"/>
            <a:ext cx="1659338" cy="1659338"/>
          </a:xfrm>
          <a:custGeom>
            <a:avLst/>
            <a:gdLst/>
            <a:ahLst/>
            <a:cxnLst/>
            <a:rect l="l" t="t" r="r" b="b"/>
            <a:pathLst>
              <a:path w="1659338" h="1659338">
                <a:moveTo>
                  <a:pt x="0" y="0"/>
                </a:moveTo>
                <a:lnTo>
                  <a:pt x="1659338" y="0"/>
                </a:lnTo>
                <a:lnTo>
                  <a:pt x="1659338" y="1659338"/>
                </a:lnTo>
                <a:lnTo>
                  <a:pt x="0" y="1659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6789" y="8307045"/>
            <a:ext cx="1902511" cy="1902511"/>
          </a:xfrm>
          <a:custGeom>
            <a:avLst/>
            <a:gdLst/>
            <a:ahLst/>
            <a:cxnLst/>
            <a:rect l="l" t="t" r="r" b="b"/>
            <a:pathLst>
              <a:path w="1902511" h="1902511">
                <a:moveTo>
                  <a:pt x="0" y="0"/>
                </a:moveTo>
                <a:lnTo>
                  <a:pt x="1902511" y="0"/>
                </a:lnTo>
                <a:lnTo>
                  <a:pt x="1902511" y="1902510"/>
                </a:lnTo>
                <a:lnTo>
                  <a:pt x="0" y="1902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933132" y="3569604"/>
            <a:ext cx="8552132" cy="27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4"/>
              </a:lnSpc>
            </a:pPr>
            <a:r>
              <a:rPr lang="en-US" sz="8387" spc="-167">
                <a:solidFill>
                  <a:srgbClr val="2772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Merci </a:t>
            </a:r>
            <a:r>
              <a:rPr lang="en-US" sz="8387" spc="-167">
                <a:solidFill>
                  <a:srgbClr val="00362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pour </a:t>
            </a:r>
            <a:r>
              <a:rPr lang="en-US" sz="8387" spc="-167">
                <a:solidFill>
                  <a:srgbClr val="2772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votre </a:t>
            </a:r>
            <a:r>
              <a:rPr lang="en-US" sz="8387" spc="-167">
                <a:solidFill>
                  <a:srgbClr val="00362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attention </a:t>
            </a:r>
            <a:r>
              <a:rPr lang="en-US" sz="8387" spc="-167">
                <a:solidFill>
                  <a:srgbClr val="2772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03388" y="426479"/>
            <a:ext cx="4891952" cy="144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Université Abdelmalek Essaadi</a:t>
            </a:r>
          </a:p>
          <a:p>
            <a:pPr algn="ctr">
              <a:lnSpc>
                <a:spcPts val="3850"/>
              </a:lnSpc>
            </a:pPr>
            <a:r>
              <a:rPr lang="en-US" sz="27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Ecole Normale Supérieure </a:t>
            </a:r>
          </a:p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Tétouan</a:t>
            </a: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406F2BBB-8C86-3426-67D2-B90C5D82E228}"/>
              </a:ext>
            </a:extLst>
          </p:cNvPr>
          <p:cNvGrpSpPr/>
          <p:nvPr/>
        </p:nvGrpSpPr>
        <p:grpSpPr>
          <a:xfrm>
            <a:off x="8933132" y="7739358"/>
            <a:ext cx="11981718" cy="1518942"/>
            <a:chOff x="-41243" y="-237793"/>
            <a:chExt cx="15975624" cy="202525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6EE96F5-31C6-8F36-5CC3-2B8481A49F06}"/>
                </a:ext>
              </a:extLst>
            </p:cNvPr>
            <p:cNvSpPr/>
            <p:nvPr/>
          </p:nvSpPr>
          <p:spPr>
            <a:xfrm>
              <a:off x="-41243" y="-235574"/>
              <a:ext cx="504964" cy="536832"/>
            </a:xfrm>
            <a:custGeom>
              <a:avLst/>
              <a:gdLst/>
              <a:ahLst/>
              <a:cxnLst/>
              <a:rect l="l" t="t" r="r" b="b"/>
              <a:pathLst>
                <a:path w="504964" h="536832">
                  <a:moveTo>
                    <a:pt x="0" y="0"/>
                  </a:moveTo>
                  <a:lnTo>
                    <a:pt x="504964" y="0"/>
                  </a:lnTo>
                  <a:lnTo>
                    <a:pt x="504964" y="536832"/>
                  </a:lnTo>
                  <a:lnTo>
                    <a:pt x="0" y="536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489" r="-3489"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CBDC9CE-A0F8-1DF1-DDC1-A123CFBC3AD2}"/>
                </a:ext>
              </a:extLst>
            </p:cNvPr>
            <p:cNvSpPr txBox="1"/>
            <p:nvPr/>
          </p:nvSpPr>
          <p:spPr>
            <a:xfrm>
              <a:off x="538944" y="-237793"/>
              <a:ext cx="15395437" cy="20252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000" b="1" i="1" dirty="0" err="1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Réalisé</a:t>
              </a:r>
              <a:r>
                <a:rPr lang="en-US" sz="3000" b="1" i="1" dirty="0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 par : </a:t>
              </a:r>
              <a:r>
                <a:rPr lang="fr-FR" b="1" dirty="0"/>
                <a:t>JIHANE EL AOUNI - AYOUB MRANI ALAOUI - DOUAE CHATER</a:t>
              </a:r>
              <a:endParaRPr lang="fr-FR" dirty="0"/>
            </a:p>
            <a:p>
              <a:r>
                <a:rPr lang="fr-FR" b="1" dirty="0"/>
                <a:t>                                             NAJLAE SEBBAR -ABDELAZIZ MRABET</a:t>
              </a:r>
              <a:endParaRPr lang="fr-FR" dirty="0"/>
            </a:p>
            <a:p>
              <a:r>
                <a:rPr lang="fr-FR" b="1" dirty="0"/>
                <a:t> </a:t>
              </a:r>
              <a:endParaRPr lang="fr-FR" sz="3200" dirty="0"/>
            </a:p>
            <a:p>
              <a:pPr algn="ctr">
                <a:lnSpc>
                  <a:spcPts val="4200"/>
                </a:lnSpc>
              </a:pPr>
              <a:endParaRPr lang="en-US" sz="3000" b="1" i="1" dirty="0">
                <a:solidFill>
                  <a:srgbClr val="003626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3C3A407-8521-3BA5-7351-4260A3BFAC12}"/>
                </a:ext>
              </a:extLst>
            </p:cNvPr>
            <p:cNvSpPr/>
            <p:nvPr/>
          </p:nvSpPr>
          <p:spPr>
            <a:xfrm>
              <a:off x="0" y="831985"/>
              <a:ext cx="504964" cy="536832"/>
            </a:xfrm>
            <a:custGeom>
              <a:avLst/>
              <a:gdLst/>
              <a:ahLst/>
              <a:cxnLst/>
              <a:rect l="l" t="t" r="r" b="b"/>
              <a:pathLst>
                <a:path w="504964" h="536832">
                  <a:moveTo>
                    <a:pt x="0" y="0"/>
                  </a:moveTo>
                  <a:lnTo>
                    <a:pt x="504964" y="0"/>
                  </a:lnTo>
                  <a:lnTo>
                    <a:pt x="504964" y="536832"/>
                  </a:lnTo>
                  <a:lnTo>
                    <a:pt x="0" y="536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489" r="-3489"/>
              </a:stretch>
            </a:blipFill>
          </p:spPr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CADBA2F7-F9F1-B10D-6D0D-EE65809D6933}"/>
                </a:ext>
              </a:extLst>
            </p:cNvPr>
            <p:cNvSpPr txBox="1"/>
            <p:nvPr/>
          </p:nvSpPr>
          <p:spPr>
            <a:xfrm>
              <a:off x="504964" y="774835"/>
              <a:ext cx="9399102" cy="66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b="1" i="1" dirty="0" err="1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Encadré</a:t>
              </a:r>
              <a:r>
                <a:rPr lang="en-US" sz="3000" b="1" i="1" dirty="0">
                  <a:solidFill>
                    <a:srgbClr val="003626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 par : FARES HAJAR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110</Words>
  <Application>Microsoft Office PowerPoint</Application>
  <PresentationFormat>Personnalisé</PresentationFormat>
  <Paragraphs>24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Hammersmith One</vt:lpstr>
      <vt:lpstr>Calibri</vt:lpstr>
      <vt:lpstr>Open Sans Bold Italics</vt:lpstr>
      <vt:lpstr>Open Sans Bold</vt:lpstr>
      <vt:lpstr>Fira Sans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🔐Steganographie</dc:title>
  <cp:lastModifiedBy>JIHANE EL AOUNI</cp:lastModifiedBy>
  <cp:revision>4</cp:revision>
  <dcterms:created xsi:type="dcterms:W3CDTF">2006-08-16T00:00:00Z</dcterms:created>
  <dcterms:modified xsi:type="dcterms:W3CDTF">2025-06-11T14:58:47Z</dcterms:modified>
  <dc:identifier>DAGo8uY3ne4</dc:identifier>
</cp:coreProperties>
</file>